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commentAuthors.xml" ContentType="application/vnd.openxmlformats-officedocument.presentationml.commentAuthors+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customXml/itemProps3.xml" ContentType="application/vnd.openxmlformats-officedocument.customXmlProperties+xml"/>
  <Override PartName="/docProps/custom.xml" ContentType="application/vnd.openxmlformats-officedocument.custom-properties+xml"/>
  <Override PartName="/customXml/itemProps1.xml" ContentType="application/vnd.openxmlformats-officedocument.customXmlProperties+xml"/>
  <Override PartName="/docProps/app.xml" ContentType="application/vnd.openxmlformats-officedocument.extended-properties+xml"/>
  <Override PartName="/customXml/itemProps2.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Lst>
  <p:notesMasterIdLst>
    <p:notesMasterId r:id="rId6"/>
  </p:notesMasterIdLst>
  <p:handoutMasterIdLst>
    <p:handoutMasterId r:id="rId7"/>
  </p:handoutMasterIdLst>
  <p:sldIdLst>
    <p:sldId id="1111" r:id="rId5"/>
  </p:sldIdLst>
  <p:sldSz cx="14630400" cy="8229600"/>
  <p:notesSz cx="6881813" cy="9296400"/>
  <p:embeddedFontLst>
    <p:embeddedFont>
      <p:font typeface="Calibri" panose="020F0502020204030204" pitchFamily="34" charset="0"/>
      <p:regular r:id="rId8"/>
      <p:bold r:id="rId9"/>
      <p:italic r:id="rId10"/>
      <p:boldItalic r:id="rId11"/>
    </p:embeddedFont>
    <p:embeddedFont>
      <p:font typeface="Segoe UI" panose="020B0502040204020203" pitchFamily="34" charset="0"/>
      <p:regular r:id="rId12"/>
      <p:bold r:id="rId13"/>
      <p:italic r:id="rId14"/>
      <p:boldItalic r:id="rId15"/>
    </p:embeddedFont>
    <p:embeddedFont>
      <p:font typeface="Segoe UI Light" panose="020B0502040204020203" pitchFamily="34" charset="0"/>
      <p:regular r:id="rId16"/>
      <p:italic r:id="rId17"/>
    </p:embeddedFont>
    <p:embeddedFont>
      <p:font typeface="Segoe UI Semilight" panose="020B0402040204020203" pitchFamily="34" charset="0"/>
      <p:regular r:id="rId18"/>
      <p:italic r:id="rId19"/>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A9"/>
    <a:srgbClr val="004E59"/>
    <a:srgbClr val="2395CD"/>
    <a:srgbClr val="026373"/>
    <a:srgbClr val="235A5F"/>
    <a:srgbClr val="006580"/>
    <a:srgbClr val="595959"/>
    <a:srgbClr val="F2F2F2"/>
    <a:srgbClr val="007F80"/>
    <a:srgbClr val="ACB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5" autoAdjust="0"/>
    <p:restoredTop sz="94345" autoAdjust="0"/>
  </p:normalViewPr>
  <p:slideViewPr>
    <p:cSldViewPr snapToGrid="0">
      <p:cViewPr varScale="1">
        <p:scale>
          <a:sx n="56" d="100"/>
          <a:sy n="56" d="100"/>
        </p:scale>
        <p:origin x="660" y="48"/>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customXml" Target="../customXml/item4.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3/10/2020</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3/10/2020</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3/10/2020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3/10/2020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3/10/2020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3/10/2020</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3/10/2020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3/10/2020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3/10/2020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3/10/2020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3/10/2020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3/10/2020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3/10/2020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3/10/2020</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CE00-DBB2-41BB-8766-14D2DB07B1E1}"/>
              </a:ext>
            </a:extLst>
          </p:cNvPr>
          <p:cNvSpPr>
            <a:spLocks noGrp="1"/>
          </p:cNvSpPr>
          <p:nvPr>
            <p:ph type="title"/>
          </p:nvPr>
        </p:nvSpPr>
        <p:spPr/>
        <p:txBody>
          <a:bodyPr>
            <a:normAutofit/>
          </a:bodyPr>
          <a:lstStyle/>
          <a:p>
            <a:r>
              <a:rPr lang="en-US" sz="3600" dirty="0"/>
              <a:t>Naked Development – PPC Audit &amp; Initial Management</a:t>
            </a:r>
          </a:p>
        </p:txBody>
      </p:sp>
      <p:sp>
        <p:nvSpPr>
          <p:cNvPr id="5" name="Rectangle 4">
            <a:extLst>
              <a:ext uri="{FF2B5EF4-FFF2-40B4-BE49-F238E27FC236}">
                <a16:creationId xmlns:a16="http://schemas.microsoft.com/office/drawing/2014/main" id="{92151E7E-EE34-4643-B5C7-9E353C625BA6}"/>
              </a:ext>
            </a:extLst>
          </p:cNvPr>
          <p:cNvSpPr/>
          <p:nvPr/>
        </p:nvSpPr>
        <p:spPr>
          <a:xfrm>
            <a:off x="344465" y="1413206"/>
            <a:ext cx="10779059" cy="1717330"/>
          </a:xfrm>
          <a:prstGeom prst="rect">
            <a:avLst/>
          </a:prstGeom>
        </p:spPr>
        <p:txBody>
          <a:bodyPr wrap="square">
            <a:spAutoFit/>
          </a:bodyPr>
          <a:lstStyle/>
          <a:p>
            <a:pPr lvl="0">
              <a:lnSpc>
                <a:spcPct val="110000"/>
              </a:lnSpc>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Client</a:t>
            </a:r>
            <a:r>
              <a:rPr lang="en-US" sz="2541" dirty="0">
                <a:solidFill>
                  <a:srgbClr val="3B3838"/>
                </a:solidFill>
                <a:latin typeface="Segoe UI Light" panose="020B0502040204020203" pitchFamily="34" charset="0"/>
                <a:cs typeface="Segoe UI Light" panose="020B0502040204020203" pitchFamily="34" charset="0"/>
              </a:rPr>
              <a:t> </a:t>
            </a: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Need</a:t>
            </a:r>
          </a:p>
          <a:p>
            <a:pPr>
              <a:lnSpc>
                <a:spcPct val="110000"/>
              </a:lnSpc>
            </a:pP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Naked Development (NakedDev) is a full-service mobile app development agency based out of Irvine, CA. They had been running Google Ad campaigns for a number of years, but recently found that new leads – as well as lead quality – had fallen off. In their search for answers, they turned to Affirma to start with an audit. </a:t>
            </a:r>
            <a:endParaRPr lang="en-US" sz="1271" dirty="0">
              <a:solidFill>
                <a:srgbClr val="2B2B2B"/>
              </a:solidFill>
              <a:latin typeface="Segoe UI" panose="020B0502040204020203" pitchFamily="34" charset="0"/>
              <a:ea typeface="MS Mincho" panose="02020609040205080304" pitchFamily="49" charset="-128"/>
              <a:cs typeface="Segoe UI" panose="020B0502040204020203" pitchFamily="34" charset="0"/>
            </a:endParaRPr>
          </a:p>
        </p:txBody>
      </p:sp>
      <p:sp>
        <p:nvSpPr>
          <p:cNvPr id="7" name="Rectangle 6">
            <a:extLst>
              <a:ext uri="{FF2B5EF4-FFF2-40B4-BE49-F238E27FC236}">
                <a16:creationId xmlns:a16="http://schemas.microsoft.com/office/drawing/2014/main" id="{18B0CBF5-424C-4AAE-8C3D-098A83D2C8B6}"/>
              </a:ext>
            </a:extLst>
          </p:cNvPr>
          <p:cNvSpPr/>
          <p:nvPr/>
        </p:nvSpPr>
        <p:spPr>
          <a:xfrm>
            <a:off x="344465" y="3118686"/>
            <a:ext cx="13890578" cy="1860317"/>
          </a:xfrm>
          <a:prstGeom prst="rect">
            <a:avLst/>
          </a:prstGeom>
        </p:spPr>
        <p:txBody>
          <a:bodyPr wrap="square">
            <a:spAutoFit/>
          </a:bodyPr>
          <a:lstStyle/>
          <a:p>
            <a:pPr>
              <a:lnSpc>
                <a:spcPct val="120000"/>
              </a:lnSpc>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What We Did</a:t>
            </a: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 </a:t>
            </a:r>
          </a:p>
          <a:p>
            <a:pPr>
              <a:lnSpc>
                <a:spcPct val="120000"/>
              </a:lnSpc>
            </a:pP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performed a complex and thorough PPC audit to answer specific questions surrounding lead quality and campaign strategy, ultimately in search of what went wrong. By analyzing far more than just the PPC account and taking into account a variety of data sources, Affirma found numerous insights that other marketing agencies missed in their competing audits. One such example was a statistically significant dispelling of the previously held belief that they weren’t getting results from national advertisements.</a:t>
            </a:r>
          </a:p>
        </p:txBody>
      </p:sp>
      <p:sp>
        <p:nvSpPr>
          <p:cNvPr id="8" name="Rectangle 7">
            <a:extLst>
              <a:ext uri="{FF2B5EF4-FFF2-40B4-BE49-F238E27FC236}">
                <a16:creationId xmlns:a16="http://schemas.microsoft.com/office/drawing/2014/main" id="{5B514433-8F06-468B-AC0E-8A2C85C0A51C}"/>
              </a:ext>
            </a:extLst>
          </p:cNvPr>
          <p:cNvSpPr/>
          <p:nvPr/>
        </p:nvSpPr>
        <p:spPr>
          <a:xfrm>
            <a:off x="344464" y="4979003"/>
            <a:ext cx="13540881" cy="1860317"/>
          </a:xfrm>
          <a:prstGeom prst="rect">
            <a:avLst/>
          </a:prstGeom>
        </p:spPr>
        <p:txBody>
          <a:bodyPr wrap="square">
            <a:spAutoFit/>
          </a:bodyPr>
          <a:lstStyle/>
          <a:p>
            <a:pPr>
              <a:lnSpc>
                <a:spcPct val="120000"/>
              </a:lnSpc>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Results</a:t>
            </a:r>
            <a:endParaRPr lang="en-US" sz="2118" dirty="0">
              <a:solidFill>
                <a:srgbClr val="F75714"/>
              </a:solidFill>
              <a:latin typeface="Segoe UI" panose="020B0502040204020203" pitchFamily="34" charset="0"/>
              <a:ea typeface="MS Mincho" panose="02020609040205080304" pitchFamily="49" charset="-128"/>
              <a:cs typeface="Segoe UI" panose="020B0502040204020203" pitchFamily="34" charset="0"/>
            </a:endParaRPr>
          </a:p>
          <a:p>
            <a:pPr>
              <a:lnSpc>
                <a:spcPct val="120000"/>
              </a:lnSpc>
            </a:pP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NakedDev was emphatically satisfied with </a:t>
            </a:r>
            <a:r>
              <a:rPr lang="en-US" sz="18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Affirma’s</a:t>
            </a: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 findings, analysis and recommendations. The PPC audit led to a </a:t>
            </a:r>
            <a:r>
              <a:rPr lang="en-US" sz="1800">
                <a:solidFill>
                  <a:srgbClr val="2B2B2B"/>
                </a:solidFill>
                <a:latin typeface="Segoe UI" panose="020B0502040204020203" pitchFamily="34" charset="0"/>
                <a:ea typeface="MS Mincho" panose="02020609040205080304" pitchFamily="49" charset="-128"/>
                <a:cs typeface="Segoe UI" panose="020B0502040204020203" pitchFamily="34" charset="0"/>
              </a:rPr>
              <a:t>continuing partnership </a:t>
            </a: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whereby Affirma continues to manage the advertising accounts. In the first 90 days, new PPC campaigns under </a:t>
            </a:r>
            <a:r>
              <a:rPr lang="en-US" sz="18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Affirma’s</a:t>
            </a: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 management brought in a wealth of new leads, at a </a:t>
            </a:r>
            <a:r>
              <a:rPr lang="en-US" sz="1800" b="1" dirty="0">
                <a:solidFill>
                  <a:srgbClr val="2B2B2B"/>
                </a:solidFill>
                <a:latin typeface="Segoe UI" panose="020B0502040204020203" pitchFamily="34" charset="0"/>
                <a:ea typeface="MS Mincho" panose="02020609040205080304" pitchFamily="49" charset="-128"/>
                <a:cs typeface="Segoe UI" panose="020B0502040204020203" pitchFamily="34" charset="0"/>
              </a:rPr>
              <a:t>total opportunity value of over $2 million</a:t>
            </a: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 putting NakedDev far ahead of their revenue targets. </a:t>
            </a:r>
          </a:p>
        </p:txBody>
      </p:sp>
      <p:pic>
        <p:nvPicPr>
          <p:cNvPr id="9" name="Picture 8" descr="A close up of a logo&#10;&#10;Description automatically generated">
            <a:extLst>
              <a:ext uri="{FF2B5EF4-FFF2-40B4-BE49-F238E27FC236}">
                <a16:creationId xmlns:a16="http://schemas.microsoft.com/office/drawing/2014/main" id="{7BCC40E4-6198-42BC-8312-96EDE7AEF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8573" y="1968577"/>
            <a:ext cx="2446774" cy="443971"/>
          </a:xfrm>
          <a:prstGeom prst="rect">
            <a:avLst/>
          </a:prstGeom>
        </p:spPr>
      </p:pic>
      <p:sp>
        <p:nvSpPr>
          <p:cNvPr id="3" name="TextBox 2">
            <a:extLst>
              <a:ext uri="{FF2B5EF4-FFF2-40B4-BE49-F238E27FC236}">
                <a16:creationId xmlns:a16="http://schemas.microsoft.com/office/drawing/2014/main" id="{69588A69-08AD-46D8-92E4-478C2F1E4041}"/>
              </a:ext>
            </a:extLst>
          </p:cNvPr>
          <p:cNvSpPr txBox="1"/>
          <p:nvPr/>
        </p:nvSpPr>
        <p:spPr>
          <a:xfrm>
            <a:off x="814515" y="6839320"/>
            <a:ext cx="12600777" cy="987771"/>
          </a:xfrm>
          <a:prstGeom prst="rect">
            <a:avLst/>
          </a:prstGeom>
          <a:noFill/>
        </p:spPr>
        <p:txBody>
          <a:bodyPr wrap="square" rtlCol="0">
            <a:spAutoFit/>
          </a:bodyPr>
          <a:lstStyle/>
          <a:p>
            <a:pPr algn="ctr">
              <a:lnSpc>
                <a:spcPct val="114286"/>
              </a:lnSpc>
              <a:spcAft>
                <a:spcPts val="580"/>
              </a:spcAft>
            </a:pPr>
            <a:r>
              <a:rPr lang="en-US" sz="1600" b="1" i="1" dirty="0">
                <a:solidFill>
                  <a:srgbClr val="0096A9"/>
                </a:solidFill>
              </a:rPr>
              <a:t>“I’ve been running SEM campaigns for over 10 years, and I haven’t seen results like this. Affirma has been the best SEM agency I have encountered, and I would highly recommend them for companies looking to grow their sales from Google Ads.”</a:t>
            </a:r>
          </a:p>
          <a:p>
            <a:pPr algn="ctr">
              <a:lnSpc>
                <a:spcPct val="114286"/>
              </a:lnSpc>
              <a:spcAft>
                <a:spcPts val="580"/>
              </a:spcAft>
            </a:pPr>
            <a:r>
              <a:rPr lang="en-US" sz="1600" i="1" dirty="0">
                <a:solidFill>
                  <a:srgbClr val="0096A9"/>
                </a:solidFill>
              </a:rPr>
              <a:t> – John Driscoll, CEO &amp; Co-Founder of Naked Development.</a:t>
            </a:r>
          </a:p>
        </p:txBody>
      </p:sp>
    </p:spTree>
    <p:extLst>
      <p:ext uri="{BB962C8B-B14F-4D97-AF65-F5344CB8AC3E}">
        <p14:creationId xmlns:p14="http://schemas.microsoft.com/office/powerpoint/2010/main" val="1311558966"/>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Marketing Services</Value>
    </BusinessUnit>
    <Solutions xmlns="f0ee8362-fa7e-4bc9-ab88-7dcfb17cb19b">
      <Value>PPC</Value>
    </Solutions>
    <Industries xmlns="f0ee8362-fa7e-4bc9-ab88-7dcfb17cb19b">
      <Value>Technology</Value>
    </Industries>
    <Notes0 xmlns="f0ee8362-fa7e-4bc9-ab88-7dcfb17cb19b" xsi:nil="true"/>
    <Named_x0020_Account xmlns="f0ee8362-fa7e-4bc9-ab88-7dcfb17cb19b" xsi:nil="true"/>
    <PlatTech xmlns="f0ee8362-fa7e-4bc9-ab88-7dcfb17cb19b" xsi:nil="true"/>
    <ApprovedByClient xmlns="f0ee8362-fa7e-4bc9-ab88-7dcfb17cb19b">false</ApprovedByClient>
    <ProjectCompletionDate xmlns="f0ee8362-fa7e-4bc9-ab88-7dcfb17cb19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2.xml><?xml version="1.0" encoding="utf-8"?>
<ds:datastoreItem xmlns:ds="http://schemas.openxmlformats.org/officeDocument/2006/customXml" ds:itemID="{2A94E4A4-1B32-4A3C-847A-E2AB390C5201}">
  <ds:schemaRefs>
    <ds:schemaRef ds:uri="http://schemas.microsoft.com/office/infopath/2007/PartnerControls"/>
    <ds:schemaRef ds:uri="http://purl.org/dc/elements/1.1/"/>
    <ds:schemaRef ds:uri="http://purl.org/dc/dcmitype/"/>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d32e32f4-7a47-4a1a-8faa-b8e82aa8c412"/>
    <ds:schemaRef ds:uri="0b603848-ec9b-4f0c-b42d-ae5d8eeb1b9b"/>
    <ds:schemaRef ds:uri="http://purl.org/dc/terms/"/>
  </ds:schemaRefs>
</ds:datastoreItem>
</file>

<file path=customXml/itemProps3.xml><?xml version="1.0" encoding="utf-8"?>
<ds:datastoreItem xmlns:ds="http://schemas.openxmlformats.org/officeDocument/2006/customXml" ds:itemID="{6F20CDCA-E215-4B02-A324-AEEB18F9E4EC}"/>
</file>

<file path=customXml/itemProps4.xml><?xml version="1.0" encoding="utf-8"?>
<ds:datastoreItem xmlns:ds="http://schemas.openxmlformats.org/officeDocument/2006/customXml" ds:itemID="{F150BECA-6F55-468A-A453-6691B30B16B4}"/>
</file>

<file path=docProps/app.xml><?xml version="1.0" encoding="utf-8"?>
<Properties xmlns="http://schemas.openxmlformats.org/officeDocument/2006/extended-properties" xmlns:vt="http://schemas.openxmlformats.org/officeDocument/2006/docPropsVTypes">
  <Template/>
  <TotalTime>57965</TotalTime>
  <Words>289</Words>
  <Application>Microsoft Office PowerPoint</Application>
  <PresentationFormat>Custom</PresentationFormat>
  <Paragraphs>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Segoe UI Semilight</vt:lpstr>
      <vt:lpstr>Segoe UI Light</vt:lpstr>
      <vt:lpstr>Segoe UI</vt:lpstr>
      <vt:lpstr>Arial</vt:lpstr>
      <vt:lpstr>Calibri</vt:lpstr>
      <vt:lpstr>Custom Design</vt:lpstr>
      <vt:lpstr>Naked Development – PPC Audit &amp; Initial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Naked Dev case study</dc:title>
  <dc:creator>Nory Kotrasa</dc:creator>
  <cp:lastModifiedBy>Maria Mejia-Henao</cp:lastModifiedBy>
  <cp:revision>2843</cp:revision>
  <cp:lastPrinted>2016-10-17T19:50:15Z</cp:lastPrinted>
  <dcterms:created xsi:type="dcterms:W3CDTF">2013-12-05T17:26:23Z</dcterms:created>
  <dcterms:modified xsi:type="dcterms:W3CDTF">2020-03-10T23:12:55Z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Business Unit">
    <vt:lpwstr/>
  </property>
  <property fmtid="{D5CDD505-2E9C-101B-9397-08002B2CF9AE}" pid="12" name="Industry">
    <vt:lpwstr>49;#Technology|9fd4705e-a3c7-4085-9147-cb1125b68f2c</vt:lpwstr>
  </property>
  <property fmtid="{D5CDD505-2E9C-101B-9397-08002B2CF9AE}" pid="13" name="Service_x0020_Offering">
    <vt:lpwstr/>
  </property>
  <property fmtid="{D5CDD505-2E9C-101B-9397-08002B2CF9AE}" pid="14" name="Business_x0020_Unit">
    <vt:lpwstr/>
  </property>
  <property fmtid="{D5CDD505-2E9C-101B-9397-08002B2CF9AE}" pid="15" name="_ExtendedDescription">
    <vt:lpwstr/>
  </property>
  <property fmtid="{D5CDD505-2E9C-101B-9397-08002B2CF9AE}" pid="16" name="Service Offering">
    <vt:lpwstr/>
  </property>
  <property fmtid="{D5CDD505-2E9C-101B-9397-08002B2CF9AE}" pid="17" name="Category">
    <vt:lpwstr>6;#Case Study|8faa0ad1-25f0-4f56-8e38-f60e20c455d6</vt:lpwstr>
  </property>
  <property fmtid="{D5CDD505-2E9C-101B-9397-08002B2CF9AE}" pid="18" name="Order">
    <vt:r8>57500</vt:r8>
  </property>
  <property fmtid="{D5CDD505-2E9C-101B-9397-08002B2CF9AE}" pid="19" name="SO">
    <vt:lpwstr>19;#;#21;#;#31;#</vt:lpwstr>
  </property>
  <property fmtid="{D5CDD505-2E9C-101B-9397-08002B2CF9AE}" pid="20" name="xd_Signature">
    <vt:bool>false</vt:bool>
  </property>
  <property fmtid="{D5CDD505-2E9C-101B-9397-08002B2CF9AE}" pid="21" name="SharedWithUsers">
    <vt:lpwstr>686;#Mehrad Moeini</vt:lpwstr>
  </property>
  <property fmtid="{D5CDD505-2E9C-101B-9397-08002B2CF9AE}" pid="22" name="xd_ProgID">
    <vt:lpwstr/>
  </property>
  <property fmtid="{D5CDD505-2E9C-101B-9397-08002B2CF9AE}" pid="23" name="_SourceUrl">
    <vt:lpwstr/>
  </property>
  <property fmtid="{D5CDD505-2E9C-101B-9397-08002B2CF9AE}" pid="24" name="_SharedFileIndex">
    <vt:lpwstr/>
  </property>
  <property fmtid="{D5CDD505-2E9C-101B-9397-08002B2CF9AE}" pid="25" name="ComplianceAssetId">
    <vt:lpwstr/>
  </property>
  <property fmtid="{D5CDD505-2E9C-101B-9397-08002B2CF9AE}" pid="26" name="TemplateUrl">
    <vt:lpwstr/>
  </property>
  <property fmtid="{D5CDD505-2E9C-101B-9397-08002B2CF9AE}" pid="27" name="TriggerFlowInfo">
    <vt:lpwstr/>
  </property>
</Properties>
</file>